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60" r:id="rId3"/>
    <p:sldId id="265" r:id="rId4"/>
    <p:sldId id="261" r:id="rId5"/>
    <p:sldId id="283" r:id="rId6"/>
    <p:sldId id="277" r:id="rId7"/>
    <p:sldId id="279" r:id="rId8"/>
    <p:sldId id="273" r:id="rId9"/>
    <p:sldId id="280" r:id="rId10"/>
    <p:sldId id="275" r:id="rId11"/>
    <p:sldId id="276" r:id="rId12"/>
    <p:sldId id="278" r:id="rId13"/>
    <p:sldId id="288" r:id="rId14"/>
    <p:sldId id="289" r:id="rId15"/>
    <p:sldId id="290" r:id="rId16"/>
    <p:sldId id="291" r:id="rId17"/>
    <p:sldId id="258" r:id="rId18"/>
    <p:sldId id="257" r:id="rId19"/>
    <p:sldId id="269" r:id="rId20"/>
    <p:sldId id="281" r:id="rId21"/>
    <p:sldId id="286" r:id="rId22"/>
    <p:sldId id="262" r:id="rId23"/>
    <p:sldId id="259" r:id="rId24"/>
    <p:sldId id="270" r:id="rId25"/>
    <p:sldId id="271" r:id="rId26"/>
    <p:sldId id="263" r:id="rId27"/>
    <p:sldId id="267" r:id="rId28"/>
    <p:sldId id="287" r:id="rId29"/>
    <p:sldId id="268" r:id="rId30"/>
    <p:sldId id="272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>
        <p:scale>
          <a:sx n="100" d="100"/>
          <a:sy n="100" d="100"/>
        </p:scale>
        <p:origin x="-5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1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2.xlsx"/><Relationship Id="rId1" Type="http://schemas.openxmlformats.org/officeDocument/2006/relationships/themeOverride" Target="../theme/themeOverride8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3.xlsx"/><Relationship Id="rId1" Type="http://schemas.openxmlformats.org/officeDocument/2006/relationships/themeOverride" Target="../theme/themeOverride9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4.xlsx"/><Relationship Id="rId1" Type="http://schemas.openxmlformats.org/officeDocument/2006/relationships/themeOverride" Target="../theme/themeOverride10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5.xlsx"/><Relationship Id="rId1" Type="http://schemas.openxmlformats.org/officeDocument/2006/relationships/themeOverride" Target="../theme/themeOverride1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6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1-12. Regional </a:t>
            </a:r>
            <a:r>
              <a:rPr lang="en-US" dirty="0"/>
              <a:t>Organizational</a:t>
            </a:r>
            <a:r>
              <a:rPr lang="en-US" baseline="0" dirty="0"/>
              <a:t> Approaches</a:t>
            </a:r>
            <a:endParaRPr lang="en-US" dirty="0"/>
          </a:p>
        </c:rich>
      </c:tx>
      <c:layout>
        <c:manualLayout>
          <c:xMode val="edge"/>
          <c:yMode val="edge"/>
          <c:x val="0.25424415293141778"/>
          <c:y val="1.2987012987012988E-2"/>
        </c:manualLayout>
      </c:layout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Sheet1!$A$2:$A$7</c:f>
              <c:strCache>
                <c:ptCount val="6"/>
                <c:pt idx="0">
                  <c:v>National/Historical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Sheet1!$A$2:$A$7</c:f>
              <c:strCache>
                <c:ptCount val="6"/>
                <c:pt idx="0">
                  <c:v>National/Historical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Sheet1!$A$2:$A$7</c:f>
              <c:strCache>
                <c:ptCount val="6"/>
                <c:pt idx="0">
                  <c:v>National/Historical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Sheet1!$A$2:$A$7</c:f>
              <c:strCache>
                <c:ptCount val="6"/>
                <c:pt idx="0">
                  <c:v>National/Historical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dLbls>
          <c:showVal val="1"/>
        </c:dLbls>
        <c:overlap val="100"/>
        <c:axId val="74155136"/>
        <c:axId val="74157056"/>
      </c:barChart>
      <c:catAx>
        <c:axId val="74155136"/>
        <c:scaling>
          <c:orientation val="minMax"/>
        </c:scaling>
        <c:axPos val="l"/>
        <c:tickLblPos val="nextTo"/>
        <c:crossAx val="74157056"/>
        <c:crosses val="autoZero"/>
        <c:auto val="1"/>
        <c:lblAlgn val="ctr"/>
        <c:lblOffset val="100"/>
      </c:catAx>
      <c:valAx>
        <c:axId val="74157056"/>
        <c:scaling>
          <c:orientation val="minMax"/>
        </c:scaling>
        <c:axPos val="b"/>
        <c:majorGridlines/>
        <c:numFmt formatCode="General" sourceLinked="1"/>
        <c:tickLblPos val="nextTo"/>
        <c:crossAx val="74155136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67. Impact </a:t>
            </a:r>
            <a:r>
              <a:rPr lang="en-US" sz="2800" dirty="0"/>
              <a:t>of Grammar &amp; Usage Instruction</a:t>
            </a:r>
          </a:p>
          <a:p>
            <a:pPr>
              <a:defRPr sz="2800"/>
            </a:pPr>
            <a:r>
              <a:rPr lang="en-US" sz="2800" dirty="0"/>
              <a:t>on Student Writing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2.5462962962962982E-2"/>
          <c:y val="0.26610298712660968"/>
          <c:w val="0.9490740740740754"/>
          <c:h val="0.4931558555180603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6</c:v>
                </c:pt>
                <c:pt idx="2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axId val="172886656"/>
        <c:axId val="172904832"/>
      </c:barChart>
      <c:catAx>
        <c:axId val="17288665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72904832"/>
        <c:crosses val="autoZero"/>
        <c:auto val="1"/>
        <c:lblAlgn val="ctr"/>
        <c:lblOffset val="100"/>
      </c:catAx>
      <c:valAx>
        <c:axId val="17290483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7288665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68.  Impact</a:t>
            </a:r>
            <a:r>
              <a:rPr lang="en-US" sz="2000" baseline="0" dirty="0" smtClean="0"/>
              <a:t> </a:t>
            </a:r>
            <a:r>
              <a:rPr lang="en-US" sz="2000" baseline="0" dirty="0"/>
              <a:t>of Common Core Academic Standards</a:t>
            </a:r>
          </a:p>
          <a:p>
            <a:pPr>
              <a:defRPr sz="2000"/>
            </a:pPr>
            <a:r>
              <a:rPr lang="en-US" sz="2000" baseline="0" dirty="0"/>
              <a:t>on Grammar &amp; Usage Instruction</a:t>
            </a:r>
            <a:endParaRPr lang="en-US" sz="20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</c:v>
                </c:pt>
                <c:pt idx="1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overlap val="-25"/>
        <c:axId val="173008384"/>
        <c:axId val="173009920"/>
      </c:barChart>
      <c:catAx>
        <c:axId val="1730083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73009920"/>
        <c:crosses val="autoZero"/>
        <c:auto val="1"/>
        <c:lblAlgn val="ctr"/>
        <c:lblOffset val="100"/>
      </c:catAx>
      <c:valAx>
        <c:axId val="173009920"/>
        <c:scaling>
          <c:orientation val="minMax"/>
        </c:scaling>
        <c:delete val="1"/>
        <c:axPos val="l"/>
        <c:numFmt formatCode="General" sourceLinked="1"/>
        <c:tickLblPos val="none"/>
        <c:crossAx val="17300838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70. Grammar/Usage</a:t>
            </a:r>
            <a:endParaRPr lang="en-US" sz="2400" dirty="0"/>
          </a:p>
          <a:p>
            <a:pPr>
              <a:defRPr sz="2400"/>
            </a:pPr>
            <a:r>
              <a:rPr lang="en-US" sz="2400" dirty="0"/>
              <a:t>Skill &amp; Drill vs. New </a:t>
            </a:r>
            <a:r>
              <a:rPr lang="en-US" sz="2400" dirty="0" smtClean="0"/>
              <a:t>Approaches </a:t>
            </a:r>
            <a:endParaRPr lang="en-US" sz="24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dLbls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dLbls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dLbls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dLbls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dLbls>
            <c:dLblPos val="ctr"/>
            <c:showVal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axId val="173224320"/>
        <c:axId val="173225856"/>
      </c:barChart>
      <c:catAx>
        <c:axId val="1732243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173225856"/>
        <c:crosses val="autoZero"/>
        <c:auto val="1"/>
        <c:lblAlgn val="ctr"/>
        <c:lblOffset val="100"/>
      </c:catAx>
      <c:valAx>
        <c:axId val="173225856"/>
        <c:scaling>
          <c:orientation val="minMax"/>
        </c:scaling>
        <c:delete val="1"/>
        <c:axPos val="l"/>
        <c:numFmt formatCode="General" sourceLinked="1"/>
        <c:tickLblPos val="none"/>
        <c:crossAx val="17322432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69. Same </a:t>
            </a:r>
            <a:r>
              <a:rPr lang="en-US" sz="2400" dirty="0"/>
              <a:t>in </a:t>
            </a:r>
            <a:r>
              <a:rPr lang="en-US" sz="2400" i="1" dirty="0"/>
              <a:t>"Black</a:t>
            </a:r>
            <a:r>
              <a:rPr lang="en-US" sz="2400" i="1" baseline="0" dirty="0"/>
              <a:t> and White"</a:t>
            </a:r>
            <a:endParaRPr lang="en-US" sz="2400" i="1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7222222222222224E-2"/>
          <c:y val="0.42555961754780702"/>
          <c:w val="0.8240740740740754"/>
          <c:h val="0.4969910011248601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1"/>
            <c:spPr>
              <a:scene3d>
                <a:camera prst="orthographicFront"/>
                <a:lightRig rig="threePt" dir="t"/>
              </a:scene3d>
              <a:sp3d>
                <a:bevelB prst="angle"/>
              </a:sp3d>
            </c:spPr>
          </c:dPt>
          <c:dLbls>
            <c:dLbl>
              <c:idx val="0"/>
              <c:layout>
                <c:manualLayout>
                  <c:x val="-0.11438712088072314"/>
                  <c:y val="5.6717597800275063E-2"/>
                </c:manualLayout>
              </c:layout>
              <c:showPercent val="1"/>
            </c:dLbl>
            <c:dLbl>
              <c:idx val="1"/>
              <c:layout>
                <c:manualLayout>
                  <c:x val="0.20084736803732908"/>
                  <c:y val="-0.11987189101362328"/>
                </c:manualLayout>
              </c:layout>
              <c:showPercent val="1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5.0451538745941334E-2"/>
          <c:y val="0.13190882389701294"/>
          <c:w val="0.9022949475065617"/>
          <c:h val="0.2926537307836523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zero"/>
  </c:chart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71-74.  </a:t>
            </a:r>
            <a:r>
              <a:rPr lang="en-US" sz="2000" dirty="0" smtClean="0"/>
              <a:t>Dispositions</a:t>
            </a:r>
            <a:r>
              <a:rPr lang="en-US" dirty="0" smtClean="0"/>
              <a:t> about Teaching </a:t>
            </a:r>
            <a:r>
              <a:rPr lang="en-US" dirty="0"/>
              <a:t>Grammar</a:t>
            </a:r>
            <a:r>
              <a:rPr lang="en-US" baseline="0" dirty="0"/>
              <a:t> &amp; Usage</a:t>
            </a:r>
            <a:endParaRPr lang="en-US" dirty="0"/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Positive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Use of technology and innovation</c:v>
                </c:pt>
                <c:pt idx="1">
                  <c:v>Student Preparation for External Assessments</c:v>
                </c:pt>
                <c:pt idx="2">
                  <c:v>Preparation for G&amp;U Instruction</c:v>
                </c:pt>
                <c:pt idx="3">
                  <c:v>Preference for Teaching G%U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Negative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Use of technology and innovation</c:v>
                </c:pt>
                <c:pt idx="1">
                  <c:v>Student Preparation for External Assessments</c:v>
                </c:pt>
                <c:pt idx="2">
                  <c:v>Preparation for G&amp;U Instruction</c:v>
                </c:pt>
                <c:pt idx="3">
                  <c:v>Preference for Teaching G%U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</c:ser>
        <c:dLbls>
          <c:showVal val="1"/>
        </c:dLbls>
        <c:gapWidth val="75"/>
        <c:overlap val="100"/>
        <c:axId val="173431040"/>
        <c:axId val="173441024"/>
      </c:barChart>
      <c:catAx>
        <c:axId val="17343104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441024"/>
        <c:crosses val="autoZero"/>
        <c:auto val="1"/>
        <c:lblAlgn val="ctr"/>
        <c:lblOffset val="100"/>
      </c:catAx>
      <c:valAx>
        <c:axId val="173441024"/>
        <c:scaling>
          <c:orientation val="minMax"/>
        </c:scaling>
        <c:axPos val="b"/>
        <c:numFmt formatCode="General" sourceLinked="1"/>
        <c:majorTickMark val="none"/>
        <c:tickLblPos val="nextTo"/>
        <c:crossAx val="17343104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</c:chart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75.  Emphasis in Teacher Education Programs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Much More Emphasis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5</c:v>
                </c:pt>
                <c:pt idx="6">
                  <c:v>1</c:v>
                </c:pt>
                <c:pt idx="7">
                  <c:v>4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Emphasis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6">
                  <c:v>2</c:v>
                </c:pt>
                <c:pt idx="7">
                  <c:v>6</c:v>
                </c:pt>
                <c:pt idx="8">
                  <c:v>6</c:v>
                </c:pt>
                <c:pt idx="9">
                  <c:v>3</c:v>
                </c:pt>
                <c:pt idx="10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About Right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6">
                  <c:v>5</c:v>
                </c:pt>
                <c:pt idx="7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Less Emphasis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Val val="1"/>
        </c:dLbls>
        <c:overlap val="100"/>
        <c:axId val="173204224"/>
        <c:axId val="173205760"/>
      </c:barChart>
      <c:catAx>
        <c:axId val="173204224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73205760"/>
        <c:crosses val="autoZero"/>
        <c:auto val="1"/>
        <c:lblAlgn val="ctr"/>
        <c:lblOffset val="100"/>
      </c:catAx>
      <c:valAx>
        <c:axId val="173205760"/>
        <c:scaling>
          <c:orientation val="minMax"/>
        </c:scaling>
        <c:axPos val="b"/>
        <c:numFmt formatCode="General" sourceLinked="1"/>
        <c:tickLblPos val="nextTo"/>
        <c:crossAx val="173204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14093992967863"/>
          <c:y val="0.3957855021411798"/>
          <c:w val="0.29242509780617082"/>
          <c:h val="0.25732145323939781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77.  Emphasis in Professional Development Opportunities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4230071723584032"/>
          <c:y val="0.21988897162455212"/>
          <c:w val="0.74846248190938747"/>
          <c:h val="0.75263518332112045"/>
        </c:manualLayout>
      </c:layout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Much More Emphasis</c:v>
                </c:pt>
              </c:strCache>
            </c:strRef>
          </c:tx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Val val="1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9">
                  <c:v>1</c:v>
                </c:pt>
                <c:pt idx="10">
                  <c:v>3</c:v>
                </c:pt>
                <c:pt idx="11">
                  <c:v>2</c:v>
                </c:pt>
                <c:pt idx="12">
                  <c:v>3</c:v>
                </c:pt>
                <c:pt idx="1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Emphasis</c:v>
                </c:pt>
              </c:strCache>
            </c:strRef>
          </c:tx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Val val="1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  <c:pt idx="6">
                  <c:v>5</c:v>
                </c:pt>
                <c:pt idx="7">
                  <c:v>3</c:v>
                </c:pt>
                <c:pt idx="9">
                  <c:v>1</c:v>
                </c:pt>
                <c:pt idx="10">
                  <c:v>7</c:v>
                </c:pt>
                <c:pt idx="11">
                  <c:v>3</c:v>
                </c:pt>
                <c:pt idx="12">
                  <c:v>3</c:v>
                </c:pt>
                <c:pt idx="13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About Right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2</c:v>
                </c:pt>
                <c:pt idx="7">
                  <c:v>4</c:v>
                </c:pt>
                <c:pt idx="9">
                  <c:v>6</c:v>
                </c:pt>
                <c:pt idx="10">
                  <c:v>0</c:v>
                </c:pt>
                <c:pt idx="11">
                  <c:v>5</c:v>
                </c:pt>
                <c:pt idx="12">
                  <c:v>3</c:v>
                </c:pt>
                <c:pt idx="13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Less Emphasis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2</c:v>
                </c:pt>
              </c:numCache>
            </c:numRef>
          </c:val>
        </c:ser>
        <c:dLbls>
          <c:showVal val="1"/>
        </c:dLbls>
        <c:gapWidth val="95"/>
        <c:overlap val="100"/>
        <c:axId val="173897984"/>
        <c:axId val="173903872"/>
      </c:barChart>
      <c:catAx>
        <c:axId val="17389798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73903872"/>
        <c:crosses val="autoZero"/>
        <c:auto val="1"/>
        <c:lblAlgn val="ctr"/>
        <c:lblOffset val="100"/>
      </c:catAx>
      <c:valAx>
        <c:axId val="17390387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738979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3.7567885789977246E-2"/>
          <c:y val="0.13837555041289584"/>
          <c:w val="0.91240304658179394"/>
          <c:h val="7.0326268368761144E-2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13-20.</a:t>
            </a:r>
            <a:r>
              <a:rPr lang="en-US" baseline="0"/>
              <a:t> Categories of Literature by Grade Level</a:t>
            </a:r>
            <a:endParaRPr lang="en-US"/>
          </a:p>
        </c:rich>
      </c:tx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Sheet1!$A$2:$A$5</c:f>
              <c:strCache>
                <c:ptCount val="4"/>
                <c:pt idx="0">
                  <c:v>Anthologized/Canonical Fiction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Sheet1!$A$2:$A$5</c:f>
              <c:strCache>
                <c:ptCount val="4"/>
                <c:pt idx="0">
                  <c:v>Anthologized/Canonical Fiction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Sheet1!$A$2:$A$5</c:f>
              <c:strCache>
                <c:ptCount val="4"/>
                <c:pt idx="0">
                  <c:v>Anthologized/Canonical Fiction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Sheet1!$A$2:$A$5</c:f>
              <c:strCache>
                <c:ptCount val="4"/>
                <c:pt idx="0">
                  <c:v>Anthologized/Canonical Fiction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Val val="1"/>
        </c:dLbls>
        <c:overlap val="100"/>
        <c:axId val="134587904"/>
        <c:axId val="139186176"/>
      </c:barChart>
      <c:catAx>
        <c:axId val="134587904"/>
        <c:scaling>
          <c:orientation val="minMax"/>
        </c:scaling>
        <c:axPos val="l"/>
        <c:tickLblPos val="nextTo"/>
        <c:crossAx val="139186176"/>
        <c:crosses val="autoZero"/>
        <c:auto val="1"/>
        <c:lblAlgn val="ctr"/>
        <c:lblOffset val="100"/>
      </c:catAx>
      <c:valAx>
        <c:axId val="139186176"/>
        <c:scaling>
          <c:orientation val="minMax"/>
        </c:scaling>
        <c:axPos val="b"/>
        <c:majorGridlines/>
        <c:numFmt formatCode="General" sourceLinked="1"/>
        <c:tickLblPos val="nextTo"/>
        <c:crossAx val="134587904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sz="1400" smtClean="0"/>
              <a:t>21-28.</a:t>
            </a:r>
            <a:r>
              <a:rPr lang="en-US" sz="1400" baseline="0" smtClean="0"/>
              <a:t> </a:t>
            </a:r>
            <a:r>
              <a:rPr lang="en-US" sz="1400" baseline="0" dirty="0"/>
              <a:t>Teaching Conventional Literature in the Classroom</a:t>
            </a:r>
            <a:endParaRPr lang="en-US" sz="1400" dirty="0"/>
          </a:p>
        </c:rich>
      </c:tx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Val val="1"/>
        </c:dLbls>
        <c:gapWidth val="55"/>
        <c:overlap val="100"/>
        <c:axId val="167669760"/>
        <c:axId val="167671296"/>
      </c:barChart>
      <c:catAx>
        <c:axId val="167669760"/>
        <c:scaling>
          <c:orientation val="minMax"/>
        </c:scaling>
        <c:axPos val="l"/>
        <c:majorTickMark val="none"/>
        <c:tickLblPos val="nextTo"/>
        <c:crossAx val="167671296"/>
        <c:crosses val="autoZero"/>
        <c:auto val="1"/>
        <c:lblAlgn val="ctr"/>
        <c:lblOffset val="100"/>
      </c:catAx>
      <c:valAx>
        <c:axId val="167671296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167669760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sz="1600"/>
              <a:t>29-36. Teaching</a:t>
            </a:r>
            <a:r>
              <a:rPr lang="en-US" sz="1600" baseline="0"/>
              <a:t> Multi-Cultural Texts in the Classroom</a:t>
            </a:r>
            <a:endParaRPr lang="en-US" sz="1600"/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7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Val val="1"/>
        </c:dLbls>
        <c:overlap val="100"/>
        <c:axId val="167773696"/>
        <c:axId val="167775232"/>
      </c:barChart>
      <c:catAx>
        <c:axId val="167773696"/>
        <c:scaling>
          <c:orientation val="minMax"/>
        </c:scaling>
        <c:axPos val="l"/>
        <c:majorTickMark val="none"/>
        <c:tickLblPos val="nextTo"/>
        <c:crossAx val="167775232"/>
        <c:crosses val="autoZero"/>
        <c:auto val="1"/>
        <c:lblAlgn val="ctr"/>
        <c:lblOffset val="100"/>
      </c:catAx>
      <c:valAx>
        <c:axId val="16777523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1677736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53. Reality</a:t>
            </a:r>
            <a:r>
              <a:rPr lang="en-US" sz="2400" baseline="0" dirty="0" smtClean="0"/>
              <a:t> </a:t>
            </a:r>
            <a:r>
              <a:rPr lang="en-US" sz="2400" baseline="0" dirty="0"/>
              <a:t>vs. </a:t>
            </a:r>
            <a:r>
              <a:rPr lang="en-US" sz="2400" baseline="0" dirty="0" smtClean="0"/>
              <a:t>Recommendation</a:t>
            </a:r>
            <a:endParaRPr lang="en-US" sz="2400" dirty="0"/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Reading Literature</c:v>
                </c:pt>
              </c:strCache>
            </c:strRef>
          </c:tx>
          <c:spPr>
            <a:solidFill>
              <a:srgbClr val="9C5252">
                <a:lumMod val="40000"/>
                <a:lumOff val="60000"/>
              </a:srgbClr>
            </a:solidFill>
          </c:spPr>
          <c:dPt>
            <c:idx val="1"/>
            <c:spPr>
              <a:solidFill>
                <a:srgbClr val="9C5252">
                  <a:lumMod val="40000"/>
                  <a:lumOff val="60000"/>
                </a:srgbClr>
              </a:solidFill>
              <a:ln>
                <a:solidFill>
                  <a:schemeClr val="accent1"/>
                </a:solidFill>
              </a:ln>
            </c:spPr>
          </c:dPt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strRef>
              <c:f>Sheet1!$A$2:$A$6</c:f>
              <c:strCache>
                <c:ptCount val="5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  <c:pt idx="4">
                  <c:v>Recommended Goal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0.65000000000000036</c:v>
                </c:pt>
                <c:pt idx="1">
                  <c:v>0.67000000000000048</c:v>
                </c:pt>
                <c:pt idx="2">
                  <c:v>0.46</c:v>
                </c:pt>
                <c:pt idx="3">
                  <c:v>0.65000000000000036</c:v>
                </c:pt>
                <c:pt idx="4">
                  <c:v>0.30000000000000016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Reading for Information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strRef>
              <c:f>Sheet1!$A$2:$A$6</c:f>
              <c:strCache>
                <c:ptCount val="5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  <c:pt idx="4">
                  <c:v>Recommended Goal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0.35000000000000014</c:v>
                </c:pt>
                <c:pt idx="1">
                  <c:v>0.33000000000000024</c:v>
                </c:pt>
                <c:pt idx="2">
                  <c:v>0.54</c:v>
                </c:pt>
                <c:pt idx="3">
                  <c:v>0.35000000000000014</c:v>
                </c:pt>
                <c:pt idx="4">
                  <c:v>0.70000000000000029</c:v>
                </c:pt>
              </c:numCache>
            </c:numRef>
          </c:val>
        </c:ser>
        <c:dLbls>
          <c:showVal val="1"/>
        </c:dLbls>
        <c:gapWidth val="95"/>
        <c:overlap val="100"/>
        <c:axId val="167889152"/>
        <c:axId val="168038400"/>
      </c:barChart>
      <c:catAx>
        <c:axId val="167889152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68038400"/>
        <c:crosses val="autoZero"/>
        <c:auto val="1"/>
        <c:lblAlgn val="ctr"/>
        <c:lblOffset val="100"/>
      </c:catAx>
      <c:valAx>
        <c:axId val="168038400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167889152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t"/>
      <c:layout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55-58. Dispostions Toward Teaching</a:t>
            </a:r>
          </a:p>
          <a:p>
            <a:pPr>
              <a:defRPr sz="2400"/>
            </a:pPr>
            <a:r>
              <a:rPr lang="en-US" sz="2400"/>
              <a:t>Reading for Information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Positive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Sheet1!$A$2:$A$5</c:f>
              <c:strCache>
                <c:ptCount val="4"/>
                <c:pt idx="0">
                  <c:v>Prefer RfI over Other Strands</c:v>
                </c:pt>
                <c:pt idx="1">
                  <c:v>Comfortable Preparing Students for External Assessments</c:v>
                </c:pt>
                <c:pt idx="2">
                  <c:v>Prepared to Teach RfI</c:v>
                </c:pt>
                <c:pt idx="3">
                  <c:v>Use Technology with RfI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9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Negative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Sheet1!$A$2:$A$5</c:f>
              <c:strCache>
                <c:ptCount val="4"/>
                <c:pt idx="0">
                  <c:v>Prefer RfI over Other Strands</c:v>
                </c:pt>
                <c:pt idx="1">
                  <c:v>Comfortable Preparing Students for External Assessments</c:v>
                </c:pt>
                <c:pt idx="2">
                  <c:v>Prepared to Teach RfI</c:v>
                </c:pt>
                <c:pt idx="3">
                  <c:v>Use Technology with RfI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axId val="172628224"/>
        <c:axId val="172683264"/>
      </c:barChart>
      <c:catAx>
        <c:axId val="1726282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72683264"/>
        <c:crosses val="autoZero"/>
        <c:auto val="1"/>
        <c:lblAlgn val="ctr"/>
        <c:lblOffset val="100"/>
      </c:catAx>
      <c:valAx>
        <c:axId val="1726832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7262822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66. Emphasis </a:t>
            </a:r>
            <a:r>
              <a:rPr lang="en-US" sz="2400" dirty="0"/>
              <a:t>in Grammar &amp; Usage Instruction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9359076327580335E-2"/>
          <c:y val="0.11221259842519686"/>
          <c:w val="0.5623004155730541"/>
          <c:h val="0.73361423572053563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Error correction and prevention in student writing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Punctuation and spelling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Sentence combining and expansion in student writing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Recognizing and identifying parts of speech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Understanding the structures and customs of language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Verb forms and agreement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Sheet1!$B$7:$D$7</c:f>
              <c:numCache>
                <c:formatCode>General</c:formatCode>
                <c:ptCount val="3"/>
                <c:pt idx="0">
                  <c:v>2</c:v>
                </c:pt>
                <c:pt idx="1">
                  <c:v>4</c:v>
                </c:pt>
                <c:pt idx="2">
                  <c:v>12</c:v>
                </c:pt>
              </c:numCache>
            </c:numRef>
          </c:val>
        </c:ser>
        <c:axId val="167949056"/>
        <c:axId val="167950592"/>
      </c:barChart>
      <c:catAx>
        <c:axId val="1679490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67950592"/>
        <c:crosses val="autoZero"/>
        <c:auto val="1"/>
        <c:lblAlgn val="ctr"/>
        <c:lblOffset val="100"/>
      </c:catAx>
      <c:valAx>
        <c:axId val="167950592"/>
        <c:scaling>
          <c:orientation val="minMax"/>
        </c:scaling>
        <c:axPos val="l"/>
        <c:numFmt formatCode="General" sourceLinked="1"/>
        <c:tickLblPos val="nextTo"/>
        <c:crossAx val="1679490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64. Approaches </a:t>
            </a:r>
            <a:r>
              <a:rPr lang="en-US" sz="2400" dirty="0"/>
              <a:t>to Teaching Grammar &amp; </a:t>
            </a:r>
            <a:r>
              <a:rPr lang="en-US" sz="2400" dirty="0" smtClean="0"/>
              <a:t>Usage</a:t>
            </a:r>
            <a:endParaRPr lang="en-US" sz="24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Systematic Units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Daily Mini-lessons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Point of Need in Writing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Little or No Instruction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Val val="1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dLbls>
          <c:showVal val="1"/>
        </c:dLbls>
        <c:axId val="168020224"/>
        <c:axId val="172711936"/>
      </c:barChart>
      <c:catAx>
        <c:axId val="16802022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72711936"/>
        <c:crosses val="autoZero"/>
        <c:auto val="1"/>
        <c:lblAlgn val="ctr"/>
        <c:lblOffset val="100"/>
      </c:catAx>
      <c:valAx>
        <c:axId val="172711936"/>
        <c:scaling>
          <c:orientation val="minMax"/>
        </c:scaling>
        <c:axPos val="l"/>
        <c:numFmt formatCode="General" sourceLinked="1"/>
        <c:tickLblPos val="nextTo"/>
        <c:crossAx val="1680202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2400"/>
            </a:pPr>
            <a:r>
              <a:rPr lang="en-US" sz="2400" dirty="0" smtClean="0"/>
              <a:t>64. Approaches </a:t>
            </a:r>
            <a:r>
              <a:rPr lang="en-US" sz="2400" dirty="0"/>
              <a:t>to Teaching Grammar &amp; </a:t>
            </a:r>
            <a:r>
              <a:rPr lang="en-US" sz="2400" dirty="0" smtClean="0"/>
              <a:t>Usage</a:t>
            </a:r>
            <a:endParaRPr lang="en-US" sz="2400" dirty="0"/>
          </a:p>
        </c:rich>
      </c:tx>
      <c:layout>
        <c:manualLayout>
          <c:xMode val="edge"/>
          <c:yMode val="edge"/>
          <c:x val="0.12663208114610691"/>
          <c:y val="3.0769230769230792E-2"/>
        </c:manualLayout>
      </c:layout>
    </c:title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9th Grade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 Grade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 Grade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 Grade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Val val="1"/>
        </c:dLbls>
        <c:overlap val="100"/>
        <c:axId val="172793856"/>
        <c:axId val="172795392"/>
      </c:barChart>
      <c:catAx>
        <c:axId val="172793856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72795392"/>
        <c:crosses val="autoZero"/>
        <c:auto val="1"/>
        <c:lblAlgn val="ctr"/>
        <c:lblOffset val="100"/>
      </c:catAx>
      <c:valAx>
        <c:axId val="172795392"/>
        <c:scaling>
          <c:orientation val="minMax"/>
        </c:scaling>
        <c:axPos val="b"/>
        <c:numFmt formatCode="General" sourceLinked="1"/>
        <c:tickLblPos val="nextTo"/>
        <c:crossAx val="1727938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72C96-A989-40E0-9A80-D507D1C57D96}" type="doc">
      <dgm:prSet loTypeId="urn:microsoft.com/office/officeart/2005/8/layout/gear1" loCatId="cycle" qsTypeId="urn:microsoft.com/office/officeart/2005/8/quickstyle/simple5" qsCatId="simple" csTypeId="urn:microsoft.com/office/officeart/2005/8/colors/accent1_2" csCatId="accent1" phldr="1"/>
      <dgm:spPr/>
    </dgm:pt>
    <dgm:pt modelId="{218FF0D2-250E-4185-ABC9-00AF2038AEC4}">
      <dgm:prSet phldrT="[Text]"/>
      <dgm:spPr/>
      <dgm:t>
        <a:bodyPr/>
        <a:lstStyle/>
        <a:p>
          <a:r>
            <a:rPr lang="en-US" b="1" dirty="0" smtClean="0"/>
            <a:t>College</a:t>
          </a:r>
        </a:p>
        <a:p>
          <a:r>
            <a:rPr lang="en-US" b="1" dirty="0" smtClean="0"/>
            <a:t>&amp;</a:t>
          </a:r>
        </a:p>
        <a:p>
          <a:r>
            <a:rPr lang="en-US" b="1" dirty="0" smtClean="0"/>
            <a:t>Career Readiness</a:t>
          </a:r>
          <a:endParaRPr lang="en-US" b="1" dirty="0"/>
        </a:p>
      </dgm:t>
    </dgm:pt>
    <dgm:pt modelId="{481C3CE2-CDAB-4AAA-9F65-935D83028278}" type="parTrans" cxnId="{594C275F-51CC-4460-878C-8764C9298B66}">
      <dgm:prSet/>
      <dgm:spPr/>
      <dgm:t>
        <a:bodyPr/>
        <a:lstStyle/>
        <a:p>
          <a:endParaRPr lang="en-US"/>
        </a:p>
      </dgm:t>
    </dgm:pt>
    <dgm:pt modelId="{E4B81BD4-2E0A-4648-9E55-BA86046E0070}" type="sibTrans" cxnId="{594C275F-51CC-4460-878C-8764C9298B66}">
      <dgm:prSet/>
      <dgm:spPr/>
      <dgm:t>
        <a:bodyPr/>
        <a:lstStyle/>
        <a:p>
          <a:endParaRPr lang="en-US"/>
        </a:p>
      </dgm:t>
    </dgm:pt>
    <dgm:pt modelId="{FE417780-8F1C-49D7-88F6-82B748B626D6}">
      <dgm:prSet phldrT="[Text]" custT="1"/>
      <dgm:spPr/>
      <dgm:t>
        <a:bodyPr/>
        <a:lstStyle/>
        <a:p>
          <a:r>
            <a:rPr lang="en-US" sz="700" b="1" dirty="0" smtClean="0"/>
            <a:t>Curriculum</a:t>
          </a:r>
          <a:r>
            <a:rPr lang="en-US" sz="800" b="1" dirty="0" smtClean="0"/>
            <a:t> Alignment</a:t>
          </a:r>
          <a:endParaRPr lang="en-US" sz="1300" b="1" dirty="0"/>
        </a:p>
      </dgm:t>
    </dgm:pt>
    <dgm:pt modelId="{778E3A4D-53D9-48C7-A281-153AB7276E69}" type="parTrans" cxnId="{6EE2C720-262E-4C25-8375-8C4AE9566CD5}">
      <dgm:prSet/>
      <dgm:spPr/>
      <dgm:t>
        <a:bodyPr/>
        <a:lstStyle/>
        <a:p>
          <a:endParaRPr lang="en-US"/>
        </a:p>
      </dgm:t>
    </dgm:pt>
    <dgm:pt modelId="{EE055055-CF2B-4DDE-BAAA-881BB4C94D16}" type="sibTrans" cxnId="{6EE2C720-262E-4C25-8375-8C4AE9566CD5}">
      <dgm:prSet/>
      <dgm:spPr/>
      <dgm:t>
        <a:bodyPr/>
        <a:lstStyle/>
        <a:p>
          <a:endParaRPr lang="en-US"/>
        </a:p>
      </dgm:t>
    </dgm:pt>
    <dgm:pt modelId="{D81FFA1F-8324-4377-A6DD-CB9A5ACC24F7}">
      <dgm:prSet phldrT="[Text]" custT="1"/>
      <dgm:spPr/>
      <dgm:t>
        <a:bodyPr/>
        <a:lstStyle/>
        <a:p>
          <a:r>
            <a:rPr lang="en-US" sz="900" b="1" dirty="0" smtClean="0"/>
            <a:t>Teacher</a:t>
          </a:r>
          <a:r>
            <a:rPr lang="en-US" sz="800" b="1" dirty="0" smtClean="0"/>
            <a:t> Preparation</a:t>
          </a:r>
          <a:endParaRPr lang="en-US" sz="800" b="1" dirty="0"/>
        </a:p>
      </dgm:t>
    </dgm:pt>
    <dgm:pt modelId="{B2968F66-F1EB-486D-A2A3-B1FE234BB2CC}" type="parTrans" cxnId="{3BAF785A-B794-4394-BC0A-B38077221267}">
      <dgm:prSet/>
      <dgm:spPr/>
      <dgm:t>
        <a:bodyPr/>
        <a:lstStyle/>
        <a:p>
          <a:endParaRPr lang="en-US"/>
        </a:p>
      </dgm:t>
    </dgm:pt>
    <dgm:pt modelId="{4A7B1DDE-8151-4641-9914-81F74F6E0A3A}" type="sibTrans" cxnId="{3BAF785A-B794-4394-BC0A-B38077221267}">
      <dgm:prSet/>
      <dgm:spPr/>
      <dgm:t>
        <a:bodyPr/>
        <a:lstStyle/>
        <a:p>
          <a:endParaRPr lang="en-US"/>
        </a:p>
      </dgm:t>
    </dgm:pt>
    <dgm:pt modelId="{27042D2F-AC91-4855-A391-30695149324E}" type="pres">
      <dgm:prSet presAssocID="{F6A72C96-A989-40E0-9A80-D507D1C57D9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69D923B-DDA5-48AF-AF07-F41B8ED6733C}" type="pres">
      <dgm:prSet presAssocID="{218FF0D2-250E-4185-ABC9-00AF2038AEC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BDB96-13DC-4D63-A509-C4D9572EF202}" type="pres">
      <dgm:prSet presAssocID="{218FF0D2-250E-4185-ABC9-00AF2038AEC4}" presName="gear1srcNode" presStyleLbl="node1" presStyleIdx="0" presStyleCnt="3"/>
      <dgm:spPr/>
      <dgm:t>
        <a:bodyPr/>
        <a:lstStyle/>
        <a:p>
          <a:endParaRPr lang="en-US"/>
        </a:p>
      </dgm:t>
    </dgm:pt>
    <dgm:pt modelId="{2CD57B0B-EF01-4920-A643-580C36BEEB0A}" type="pres">
      <dgm:prSet presAssocID="{218FF0D2-250E-4185-ABC9-00AF2038AEC4}" presName="gear1dstNode" presStyleLbl="node1" presStyleIdx="0" presStyleCnt="3"/>
      <dgm:spPr/>
      <dgm:t>
        <a:bodyPr/>
        <a:lstStyle/>
        <a:p>
          <a:endParaRPr lang="en-US"/>
        </a:p>
      </dgm:t>
    </dgm:pt>
    <dgm:pt modelId="{8216DE56-4EB1-4291-9A4F-03C04DD2778B}" type="pres">
      <dgm:prSet presAssocID="{FE417780-8F1C-49D7-88F6-82B748B626D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B78B5-4735-48FE-8348-452D2F481246}" type="pres">
      <dgm:prSet presAssocID="{FE417780-8F1C-49D7-88F6-82B748B626D6}" presName="gear2srcNode" presStyleLbl="node1" presStyleIdx="1" presStyleCnt="3"/>
      <dgm:spPr/>
      <dgm:t>
        <a:bodyPr/>
        <a:lstStyle/>
        <a:p>
          <a:endParaRPr lang="en-US"/>
        </a:p>
      </dgm:t>
    </dgm:pt>
    <dgm:pt modelId="{64839545-E4F3-40AA-A511-8BD9CD680408}" type="pres">
      <dgm:prSet presAssocID="{FE417780-8F1C-49D7-88F6-82B748B626D6}" presName="gear2dstNode" presStyleLbl="node1" presStyleIdx="1" presStyleCnt="3"/>
      <dgm:spPr/>
      <dgm:t>
        <a:bodyPr/>
        <a:lstStyle/>
        <a:p>
          <a:endParaRPr lang="en-US"/>
        </a:p>
      </dgm:t>
    </dgm:pt>
    <dgm:pt modelId="{F10000C2-F3B4-4607-AA5C-D94129A3A7C5}" type="pres">
      <dgm:prSet presAssocID="{D81FFA1F-8324-4377-A6DD-CB9A5ACC24F7}" presName="gear3" presStyleLbl="node1" presStyleIdx="2" presStyleCnt="3"/>
      <dgm:spPr/>
      <dgm:t>
        <a:bodyPr/>
        <a:lstStyle/>
        <a:p>
          <a:endParaRPr lang="en-US"/>
        </a:p>
      </dgm:t>
    </dgm:pt>
    <dgm:pt modelId="{6FCFA586-26BB-44A2-A1B3-6C20F638C75B}" type="pres">
      <dgm:prSet presAssocID="{D81FFA1F-8324-4377-A6DD-CB9A5ACC24F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37D4E-1C72-45D3-9994-2C6AF8394B67}" type="pres">
      <dgm:prSet presAssocID="{D81FFA1F-8324-4377-A6DD-CB9A5ACC24F7}" presName="gear3srcNode" presStyleLbl="node1" presStyleIdx="2" presStyleCnt="3"/>
      <dgm:spPr/>
      <dgm:t>
        <a:bodyPr/>
        <a:lstStyle/>
        <a:p>
          <a:endParaRPr lang="en-US"/>
        </a:p>
      </dgm:t>
    </dgm:pt>
    <dgm:pt modelId="{B7B567E9-1021-4D69-AF63-4760D68070E2}" type="pres">
      <dgm:prSet presAssocID="{D81FFA1F-8324-4377-A6DD-CB9A5ACC24F7}" presName="gear3dstNode" presStyleLbl="node1" presStyleIdx="2" presStyleCnt="3"/>
      <dgm:spPr/>
      <dgm:t>
        <a:bodyPr/>
        <a:lstStyle/>
        <a:p>
          <a:endParaRPr lang="en-US"/>
        </a:p>
      </dgm:t>
    </dgm:pt>
    <dgm:pt modelId="{2C69617C-2A7E-45D8-BA94-F5EA518FF8D6}" type="pres">
      <dgm:prSet presAssocID="{E4B81BD4-2E0A-4648-9E55-BA86046E0070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DB6EF9EB-71B3-4951-A03D-F65C4C5B2A95}" type="pres">
      <dgm:prSet presAssocID="{EE055055-CF2B-4DDE-BAAA-881BB4C94D16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EDC8F7D7-248E-4AD8-9245-F8DE653E1228}" type="pres">
      <dgm:prSet presAssocID="{4A7B1DDE-8151-4641-9914-81F74F6E0A3A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09923191-0685-4F2D-ABAC-38123F0DAAD8}" type="presOf" srcId="{D81FFA1F-8324-4377-A6DD-CB9A5ACC24F7}" destId="{C7337D4E-1C72-45D3-9994-2C6AF8394B67}" srcOrd="2" destOrd="0" presId="urn:microsoft.com/office/officeart/2005/8/layout/gear1"/>
    <dgm:cxn modelId="{A6BE436E-AFD6-48D8-A54F-82E2682AF890}" type="presOf" srcId="{4A7B1DDE-8151-4641-9914-81F74F6E0A3A}" destId="{EDC8F7D7-248E-4AD8-9245-F8DE653E1228}" srcOrd="0" destOrd="0" presId="urn:microsoft.com/office/officeart/2005/8/layout/gear1"/>
    <dgm:cxn modelId="{CF91F769-DA3A-422E-8205-410CA197C093}" type="presOf" srcId="{FE417780-8F1C-49D7-88F6-82B748B626D6}" destId="{8216DE56-4EB1-4291-9A4F-03C04DD2778B}" srcOrd="0" destOrd="0" presId="urn:microsoft.com/office/officeart/2005/8/layout/gear1"/>
    <dgm:cxn modelId="{3BAF785A-B794-4394-BC0A-B38077221267}" srcId="{F6A72C96-A989-40E0-9A80-D507D1C57D96}" destId="{D81FFA1F-8324-4377-A6DD-CB9A5ACC24F7}" srcOrd="2" destOrd="0" parTransId="{B2968F66-F1EB-486D-A2A3-B1FE234BB2CC}" sibTransId="{4A7B1DDE-8151-4641-9914-81F74F6E0A3A}"/>
    <dgm:cxn modelId="{F6A6B6F9-19A3-4950-94F0-3B46E74B58E0}" type="presOf" srcId="{218FF0D2-250E-4185-ABC9-00AF2038AEC4}" destId="{707BDB96-13DC-4D63-A509-C4D9572EF202}" srcOrd="1" destOrd="0" presId="urn:microsoft.com/office/officeart/2005/8/layout/gear1"/>
    <dgm:cxn modelId="{6EE2C720-262E-4C25-8375-8C4AE9566CD5}" srcId="{F6A72C96-A989-40E0-9A80-D507D1C57D96}" destId="{FE417780-8F1C-49D7-88F6-82B748B626D6}" srcOrd="1" destOrd="0" parTransId="{778E3A4D-53D9-48C7-A281-153AB7276E69}" sibTransId="{EE055055-CF2B-4DDE-BAAA-881BB4C94D16}"/>
    <dgm:cxn modelId="{B3D163EB-9CC4-460E-B408-7FABFC5FB468}" type="presOf" srcId="{D81FFA1F-8324-4377-A6DD-CB9A5ACC24F7}" destId="{B7B567E9-1021-4D69-AF63-4760D68070E2}" srcOrd="3" destOrd="0" presId="urn:microsoft.com/office/officeart/2005/8/layout/gear1"/>
    <dgm:cxn modelId="{3A963318-472D-4880-8717-E391D7667CC7}" type="presOf" srcId="{218FF0D2-250E-4185-ABC9-00AF2038AEC4}" destId="{E69D923B-DDA5-48AF-AF07-F41B8ED6733C}" srcOrd="0" destOrd="0" presId="urn:microsoft.com/office/officeart/2005/8/layout/gear1"/>
    <dgm:cxn modelId="{06C08D3F-C9E3-4418-A4EF-FC4D6F5C88C4}" type="presOf" srcId="{EE055055-CF2B-4DDE-BAAA-881BB4C94D16}" destId="{DB6EF9EB-71B3-4951-A03D-F65C4C5B2A95}" srcOrd="0" destOrd="0" presId="urn:microsoft.com/office/officeart/2005/8/layout/gear1"/>
    <dgm:cxn modelId="{6FCA3595-2344-4A50-BDB2-84269A587368}" type="presOf" srcId="{F6A72C96-A989-40E0-9A80-D507D1C57D96}" destId="{27042D2F-AC91-4855-A391-30695149324E}" srcOrd="0" destOrd="0" presId="urn:microsoft.com/office/officeart/2005/8/layout/gear1"/>
    <dgm:cxn modelId="{E828BAD5-A4A6-4AD2-BB90-296E4A92D37F}" type="presOf" srcId="{D81FFA1F-8324-4377-A6DD-CB9A5ACC24F7}" destId="{F10000C2-F3B4-4607-AA5C-D94129A3A7C5}" srcOrd="0" destOrd="0" presId="urn:microsoft.com/office/officeart/2005/8/layout/gear1"/>
    <dgm:cxn modelId="{D7245D5D-227E-436D-8570-CD38308A4E09}" type="presOf" srcId="{D81FFA1F-8324-4377-A6DD-CB9A5ACC24F7}" destId="{6FCFA586-26BB-44A2-A1B3-6C20F638C75B}" srcOrd="1" destOrd="0" presId="urn:microsoft.com/office/officeart/2005/8/layout/gear1"/>
    <dgm:cxn modelId="{86EAA379-5295-4104-A33D-5DEB1B13309D}" type="presOf" srcId="{FE417780-8F1C-49D7-88F6-82B748B626D6}" destId="{AB7B78B5-4735-48FE-8348-452D2F481246}" srcOrd="1" destOrd="0" presId="urn:microsoft.com/office/officeart/2005/8/layout/gear1"/>
    <dgm:cxn modelId="{CB00253F-3AE3-4337-B9CF-7457D6A15018}" type="presOf" srcId="{218FF0D2-250E-4185-ABC9-00AF2038AEC4}" destId="{2CD57B0B-EF01-4920-A643-580C36BEEB0A}" srcOrd="2" destOrd="0" presId="urn:microsoft.com/office/officeart/2005/8/layout/gear1"/>
    <dgm:cxn modelId="{F4EE01F1-44AF-4BA4-8F36-35AA6D1B2D3E}" type="presOf" srcId="{FE417780-8F1C-49D7-88F6-82B748B626D6}" destId="{64839545-E4F3-40AA-A511-8BD9CD680408}" srcOrd="2" destOrd="0" presId="urn:microsoft.com/office/officeart/2005/8/layout/gear1"/>
    <dgm:cxn modelId="{A1157D5E-55CC-4E64-A495-AC6CDF875CC2}" type="presOf" srcId="{E4B81BD4-2E0A-4648-9E55-BA86046E0070}" destId="{2C69617C-2A7E-45D8-BA94-F5EA518FF8D6}" srcOrd="0" destOrd="0" presId="urn:microsoft.com/office/officeart/2005/8/layout/gear1"/>
    <dgm:cxn modelId="{594C275F-51CC-4460-878C-8764C9298B66}" srcId="{F6A72C96-A989-40E0-9A80-D507D1C57D96}" destId="{218FF0D2-250E-4185-ABC9-00AF2038AEC4}" srcOrd="0" destOrd="0" parTransId="{481C3CE2-CDAB-4AAA-9F65-935D83028278}" sibTransId="{E4B81BD4-2E0A-4648-9E55-BA86046E0070}"/>
    <dgm:cxn modelId="{784AFF70-6A52-43C0-9381-3AE581253597}" type="presParOf" srcId="{27042D2F-AC91-4855-A391-30695149324E}" destId="{E69D923B-DDA5-48AF-AF07-F41B8ED6733C}" srcOrd="0" destOrd="0" presId="urn:microsoft.com/office/officeart/2005/8/layout/gear1"/>
    <dgm:cxn modelId="{C36DBEFC-AD45-4E8D-8328-BF924A45FEE2}" type="presParOf" srcId="{27042D2F-AC91-4855-A391-30695149324E}" destId="{707BDB96-13DC-4D63-A509-C4D9572EF202}" srcOrd="1" destOrd="0" presId="urn:microsoft.com/office/officeart/2005/8/layout/gear1"/>
    <dgm:cxn modelId="{600F638D-F5B0-4039-9553-97ED43BF017A}" type="presParOf" srcId="{27042D2F-AC91-4855-A391-30695149324E}" destId="{2CD57B0B-EF01-4920-A643-580C36BEEB0A}" srcOrd="2" destOrd="0" presId="urn:microsoft.com/office/officeart/2005/8/layout/gear1"/>
    <dgm:cxn modelId="{248FE092-9FBF-40D5-A435-9E3A9452ED26}" type="presParOf" srcId="{27042D2F-AC91-4855-A391-30695149324E}" destId="{8216DE56-4EB1-4291-9A4F-03C04DD2778B}" srcOrd="3" destOrd="0" presId="urn:microsoft.com/office/officeart/2005/8/layout/gear1"/>
    <dgm:cxn modelId="{497A09A5-7E65-467B-BA4A-320B662CFFBE}" type="presParOf" srcId="{27042D2F-AC91-4855-A391-30695149324E}" destId="{AB7B78B5-4735-48FE-8348-452D2F481246}" srcOrd="4" destOrd="0" presId="urn:microsoft.com/office/officeart/2005/8/layout/gear1"/>
    <dgm:cxn modelId="{5D99DD3E-ED88-4A04-90A1-D75329E30DF7}" type="presParOf" srcId="{27042D2F-AC91-4855-A391-30695149324E}" destId="{64839545-E4F3-40AA-A511-8BD9CD680408}" srcOrd="5" destOrd="0" presId="urn:microsoft.com/office/officeart/2005/8/layout/gear1"/>
    <dgm:cxn modelId="{ED0CB9CA-D571-4071-AFF3-2BA9EB634DFC}" type="presParOf" srcId="{27042D2F-AC91-4855-A391-30695149324E}" destId="{F10000C2-F3B4-4607-AA5C-D94129A3A7C5}" srcOrd="6" destOrd="0" presId="urn:microsoft.com/office/officeart/2005/8/layout/gear1"/>
    <dgm:cxn modelId="{A6F52797-3295-4915-8F45-DCB2908F2872}" type="presParOf" srcId="{27042D2F-AC91-4855-A391-30695149324E}" destId="{6FCFA586-26BB-44A2-A1B3-6C20F638C75B}" srcOrd="7" destOrd="0" presId="urn:microsoft.com/office/officeart/2005/8/layout/gear1"/>
    <dgm:cxn modelId="{3D139497-79A8-41DF-AAD2-51888C338CEA}" type="presParOf" srcId="{27042D2F-AC91-4855-A391-30695149324E}" destId="{C7337D4E-1C72-45D3-9994-2C6AF8394B67}" srcOrd="8" destOrd="0" presId="urn:microsoft.com/office/officeart/2005/8/layout/gear1"/>
    <dgm:cxn modelId="{0D5274D5-C820-4691-9600-3783315F9BAA}" type="presParOf" srcId="{27042D2F-AC91-4855-A391-30695149324E}" destId="{B7B567E9-1021-4D69-AF63-4760D68070E2}" srcOrd="9" destOrd="0" presId="urn:microsoft.com/office/officeart/2005/8/layout/gear1"/>
    <dgm:cxn modelId="{FAC932FC-6E12-401E-B950-6095243BD564}" type="presParOf" srcId="{27042D2F-AC91-4855-A391-30695149324E}" destId="{2C69617C-2A7E-45D8-BA94-F5EA518FF8D6}" srcOrd="10" destOrd="0" presId="urn:microsoft.com/office/officeart/2005/8/layout/gear1"/>
    <dgm:cxn modelId="{22660763-D99C-4DF7-AC58-737C711305D6}" type="presParOf" srcId="{27042D2F-AC91-4855-A391-30695149324E}" destId="{DB6EF9EB-71B3-4951-A03D-F65C4C5B2A95}" srcOrd="11" destOrd="0" presId="urn:microsoft.com/office/officeart/2005/8/layout/gear1"/>
    <dgm:cxn modelId="{BB16119B-6D0A-407D-9804-2D0CE6F33F36}" type="presParOf" srcId="{27042D2F-AC91-4855-A391-30695149324E}" destId="{EDC8F7D7-248E-4AD8-9245-F8DE653E122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D923B-DDA5-48AF-AF07-F41B8ED6733C}">
      <dsp:nvSpPr>
        <dsp:cNvPr id="0" name=""/>
        <dsp:cNvSpPr/>
      </dsp:nvSpPr>
      <dsp:spPr>
        <a:xfrm>
          <a:off x="2445076" y="1311511"/>
          <a:ext cx="1602959" cy="160295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College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&amp;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Career Readiness</a:t>
          </a:r>
          <a:endParaRPr lang="en-US" sz="1000" b="1" kern="1200" dirty="0"/>
        </a:p>
      </dsp:txBody>
      <dsp:txXfrm>
        <a:off x="2445076" y="1311511"/>
        <a:ext cx="1602959" cy="1602959"/>
      </dsp:txXfrm>
    </dsp:sp>
    <dsp:sp modelId="{8216DE56-4EB1-4291-9A4F-03C04DD2778B}">
      <dsp:nvSpPr>
        <dsp:cNvPr id="0" name=""/>
        <dsp:cNvSpPr/>
      </dsp:nvSpPr>
      <dsp:spPr>
        <a:xfrm>
          <a:off x="1512445" y="932630"/>
          <a:ext cx="1165788" cy="1165788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/>
            <a:t>Curriculum</a:t>
          </a:r>
          <a:r>
            <a:rPr lang="en-US" sz="800" b="1" kern="1200" dirty="0" smtClean="0"/>
            <a:t> Alignment</a:t>
          </a:r>
          <a:endParaRPr lang="en-US" sz="1300" b="1" kern="1200" dirty="0"/>
        </a:p>
      </dsp:txBody>
      <dsp:txXfrm>
        <a:off x="1512445" y="932630"/>
        <a:ext cx="1165788" cy="1165788"/>
      </dsp:txXfrm>
    </dsp:sp>
    <dsp:sp modelId="{F10000C2-F3B4-4607-AA5C-D94129A3A7C5}">
      <dsp:nvSpPr>
        <dsp:cNvPr id="0" name=""/>
        <dsp:cNvSpPr/>
      </dsp:nvSpPr>
      <dsp:spPr>
        <a:xfrm rot="20700000">
          <a:off x="2165406" y="128355"/>
          <a:ext cx="1142234" cy="114223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Teacher</a:t>
          </a:r>
          <a:r>
            <a:rPr lang="en-US" sz="800" b="1" kern="1200" dirty="0" smtClean="0"/>
            <a:t> Preparation</a:t>
          </a:r>
          <a:endParaRPr lang="en-US" sz="800" b="1" kern="1200" dirty="0"/>
        </a:p>
      </dsp:txBody>
      <dsp:txXfrm>
        <a:off x="2415931" y="378881"/>
        <a:ext cx="641183" cy="641183"/>
      </dsp:txXfrm>
    </dsp:sp>
    <dsp:sp modelId="{2C69617C-2A7E-45D8-BA94-F5EA518FF8D6}">
      <dsp:nvSpPr>
        <dsp:cNvPr id="0" name=""/>
        <dsp:cNvSpPr/>
      </dsp:nvSpPr>
      <dsp:spPr>
        <a:xfrm>
          <a:off x="2308312" y="1077214"/>
          <a:ext cx="2051787" cy="2051787"/>
        </a:xfrm>
        <a:prstGeom prst="circularArrow">
          <a:avLst>
            <a:gd name="adj1" fmla="val 4688"/>
            <a:gd name="adj2" fmla="val 299029"/>
            <a:gd name="adj3" fmla="val 2475085"/>
            <a:gd name="adj4" fmla="val 15952792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B6EF9EB-71B3-4951-A03D-F65C4C5B2A95}">
      <dsp:nvSpPr>
        <dsp:cNvPr id="0" name=""/>
        <dsp:cNvSpPr/>
      </dsp:nvSpPr>
      <dsp:spPr>
        <a:xfrm>
          <a:off x="1305986" y="680178"/>
          <a:ext cx="1490751" cy="149075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DC8F7D7-248E-4AD8-9245-F8DE653E1228}">
      <dsp:nvSpPr>
        <dsp:cNvPr id="0" name=""/>
        <dsp:cNvSpPr/>
      </dsp:nvSpPr>
      <dsp:spPr>
        <a:xfrm>
          <a:off x="1901195" y="-116344"/>
          <a:ext cx="1607330" cy="160733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8625A-B734-4CF4-A90B-84D086927CC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7F16D-C64F-46C5-BA1A-A6BCFB9781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964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490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recommended approach to teaching literature</a:t>
            </a:r>
            <a:r>
              <a:rPr lang="en-US" baseline="0" dirty="0" smtClean="0"/>
              <a:t> is 70:30 in favor of reading for information. Based on teacher responses, however, throughout all grade levels, teaching literature is taught more prominently than reading for information. </a:t>
            </a:r>
          </a:p>
          <a:p>
            <a:r>
              <a:rPr lang="en-US" baseline="0" dirty="0" smtClean="0"/>
              <a:t>Regional results are similar.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the end, state that on</a:t>
            </a:r>
            <a:r>
              <a:rPr lang="en-US" baseline="0" dirty="0" smtClean="0"/>
              <a:t> </a:t>
            </a:r>
            <a:r>
              <a:rPr lang="en-US" baseline="0" smtClean="0"/>
              <a:t>the powerpoint </a:t>
            </a:r>
            <a:r>
              <a:rPr lang="en-US" baseline="0" dirty="0" smtClean="0"/>
              <a:t>beside this one that it is the same information, but just for the 22 service counties in our region.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Poe</a:t>
            </a:r>
            <a:r>
              <a:rPr lang="en-US" baseline="0" dirty="0" smtClean="0"/>
              <a:t> was not one of the most frequently taught fiction authors on the previous survey from five years ago.</a:t>
            </a:r>
          </a:p>
          <a:p>
            <a:r>
              <a:rPr lang="en-US" baseline="0" dirty="0" smtClean="0"/>
              <a:t>Regional- Regional data shows that Twain is more frequently taught in our service area than in the rest of the state. </a:t>
            </a:r>
          </a:p>
          <a:p>
            <a:r>
              <a:rPr lang="en-US" baseline="0" dirty="0" smtClean="0"/>
              <a:t>Other than Poe changing in popularity in the past 5 years, there are not any other significant changes or information. Further more, the data was not surprising in that the works we </a:t>
            </a:r>
            <a:r>
              <a:rPr lang="en-US" baseline="0" dirty="0" err="1" smtClean="0"/>
              <a:t>assummed</a:t>
            </a:r>
            <a:r>
              <a:rPr lang="en-US" baseline="0" dirty="0" smtClean="0"/>
              <a:t> would be nearer to the top were.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only differences</a:t>
            </a:r>
            <a:r>
              <a:rPr lang="en-US" baseline="0" dirty="0" smtClean="0"/>
              <a:t> in the regional data and the state-wide data for frequently taught dramatic texts, is that Tennessee Williams is considered less important in our region based on the data.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data seems to indicate that British poets, specifically from the Romantic Era, are more frequently taught than American or other multi-cultural poets.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 dominance</a:t>
            </a:r>
            <a:r>
              <a:rPr lang="en-US" baseline="0" dirty="0" smtClean="0"/>
              <a:t> of political texts being taught for nonfiction in the classroom.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Genre is the most frequent</a:t>
            </a:r>
            <a:r>
              <a:rPr lang="en-US" baseline="0" dirty="0" smtClean="0"/>
              <a:t> approach for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Thematic is the most frequent approach for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National/Historic is the most frequent approach for both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and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</a:t>
            </a:r>
          </a:p>
          <a:p>
            <a:r>
              <a:rPr lang="en-US" baseline="0" dirty="0" smtClean="0"/>
              <a:t>Note: In the </a:t>
            </a:r>
            <a:r>
              <a:rPr lang="en-US" baseline="0" dirty="0" err="1" smtClean="0"/>
              <a:t>twelth</a:t>
            </a:r>
            <a:r>
              <a:rPr lang="en-US" baseline="0" dirty="0" smtClean="0"/>
              <a:t> grade, the approaches are a little more evenly spread than in other grade levels. Conceptual </a:t>
            </a:r>
            <a:r>
              <a:rPr lang="en-US" baseline="0" dirty="0" err="1" smtClean="0"/>
              <a:t>Desing</a:t>
            </a:r>
            <a:r>
              <a:rPr lang="en-US" baseline="0" dirty="0" smtClean="0"/>
              <a:t> and Textbook Sequencing are the least popular approaches at the moment.</a:t>
            </a:r>
          </a:p>
          <a:p>
            <a:r>
              <a:rPr lang="en-US" baseline="0" dirty="0" smtClean="0"/>
              <a:t>Regional: Genre is the also the most frequent approach for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Genre and Teachers own sequencing are the most frequent approach for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Approaches for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 are equally spaced, with genre being the least likely approach by one point. </a:t>
            </a:r>
          </a:p>
          <a:p>
            <a:r>
              <a:rPr lang="en-US" baseline="0" dirty="0" smtClean="0"/>
              <a:t>12</a:t>
            </a:r>
            <a:r>
              <a:rPr lang="en-US" baseline="30000" dirty="0" smtClean="0"/>
              <a:t>th</a:t>
            </a:r>
            <a:r>
              <a:rPr lang="en-US" baseline="0" dirty="0" smtClean="0"/>
              <a:t> approaches are not as evenly spread throughout our region as in the state, with National/Historical being the favored approach.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</a:t>
            </a:r>
            <a:r>
              <a:rPr lang="en-US" baseline="0" dirty="0" smtClean="0"/>
              <a:t> 9</a:t>
            </a:r>
            <a:r>
              <a:rPr lang="en-US" baseline="30000" dirty="0" smtClean="0"/>
              <a:t>th</a:t>
            </a:r>
            <a:r>
              <a:rPr lang="en-US" baseline="0" dirty="0" smtClean="0"/>
              <a:t> and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</a:t>
            </a:r>
            <a:r>
              <a:rPr lang="en-US" dirty="0" smtClean="0"/>
              <a:t>grade focus</a:t>
            </a:r>
            <a:r>
              <a:rPr lang="en-US" baseline="0" dirty="0" smtClean="0"/>
              <a:t> more on occasionally teaching young adult fiction, but a balanced approach is also favored (coming in second). </a:t>
            </a:r>
          </a:p>
          <a:p>
            <a:r>
              <a:rPr lang="en-US" dirty="0" smtClean="0"/>
              <a:t>The only place</a:t>
            </a:r>
            <a:r>
              <a:rPr lang="en-US" baseline="0" dirty="0" smtClean="0"/>
              <a:t> this theme differs is in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where anthologized/canonical texts only is a more favored approach, not favoring balanced as much (but, only by 2 points). </a:t>
            </a:r>
          </a:p>
          <a:p>
            <a:r>
              <a:rPr lang="en-US" baseline="0" dirty="0" smtClean="0"/>
              <a:t>Regional: The results are fairly similar as throughout the state, however, balanced seems to be a more favored approach in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grade, whereas, only anthologized/canonical texts is more frequently taught in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favors all three approaches, excluding mostly young adult fiction.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://www.moreheadstate.edu/" TargetMode="External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gedmsu.blogspot.com/" TargetMode="External"/><Relationship Id="rId2" Type="http://schemas.openxmlformats.org/officeDocument/2006/relationships/hyperlink" Target="http://snapsurvey.moreheadstate.edu/snapwebhost/surveylogin.asp?k=1325769769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938" y="2286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3962400" cy="228600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MSU English Education Program</a:t>
            </a:r>
          </a:p>
          <a:p>
            <a:endParaRPr lang="en-US" sz="11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Caitlin Lacey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Undergraduate Research Fellow</a:t>
            </a: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Christine Burton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Undergraduate Service Fellow</a:t>
            </a: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Kathryn </a:t>
            </a:r>
            <a:r>
              <a:rPr lang="en-US" sz="17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Mincey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Associate Professor of English</a:t>
            </a:r>
            <a:endParaRPr lang="en-US" sz="17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 descr="Morehead State Universit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7000"/>
                    </a14:imgEffect>
                    <a14:imgEffect>
                      <a14:saturation sat="1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5417" y="457200"/>
            <a:ext cx="9428017" cy="148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0853" y="1945571"/>
            <a:ext cx="7455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Secondary English Language Arts </a:t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Curriculum Alignment Survey</a:t>
            </a:r>
            <a:endParaRPr lang="en-US" sz="3600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327461"/>
              </p:ext>
            </p:extLst>
          </p:nvPr>
        </p:nvGraphicFramePr>
        <p:xfrm>
          <a:off x="3733800" y="3486328"/>
          <a:ext cx="5181600" cy="2914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14450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685798"/>
          <a:ext cx="7467600" cy="5316938"/>
        </p:xfrm>
        <a:graphic>
          <a:graphicData uri="http://schemas.openxmlformats.org/drawingml/2006/table">
            <a:tbl>
              <a:tblPr/>
              <a:tblGrid>
                <a:gridCol w="1952495"/>
                <a:gridCol w="1094139"/>
                <a:gridCol w="1094139"/>
                <a:gridCol w="1094139"/>
                <a:gridCol w="1094139"/>
                <a:gridCol w="1138549"/>
              </a:tblGrid>
              <a:tr h="182455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Frequency of Dramatic Texts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4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Drama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9th grade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10th grade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11th grade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12th grade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94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Shakespeare, William.  Play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0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Miller, Arthur.  </a:t>
                      </a:r>
                      <a:r>
                        <a:rPr lang="en-US" sz="12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Death of a Salesman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2540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Hansberry, Lorraine.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 Raisin in the Sun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Sophocles.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Oedipus Rex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9661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Wilder, Thornton.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Our Town:  A Play in Three Acts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Ibsen, Henrik.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 Doll's House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9661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Wilde, Oscar.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Importance of Being Earnest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61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Williams, Tennessee.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Glass Menagerie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94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Ionesco, Eugene.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Rhinoceros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0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Moliere, Jean-Baptiste Poquelin.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Tartuffe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6720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Soyinka, Wole. 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Death and the King's Horseman:  A Play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767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3998" y="304795"/>
          <a:ext cx="6324603" cy="6459132"/>
        </p:xfrm>
        <a:graphic>
          <a:graphicData uri="http://schemas.openxmlformats.org/drawingml/2006/table">
            <a:tbl>
              <a:tblPr/>
              <a:tblGrid>
                <a:gridCol w="894729"/>
                <a:gridCol w="904979"/>
                <a:gridCol w="904979"/>
                <a:gridCol w="904979"/>
                <a:gridCol w="904979"/>
                <a:gridCol w="904979"/>
                <a:gridCol w="904979"/>
              </a:tblGrid>
              <a:tr h="343172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Frequency of Poets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5639" marR="55639" marT="27820" marB="278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31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Poets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9th grade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10th grade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11th grade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12th grade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55639" marR="55639" marT="27820" marB="278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Shakespeare, William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Poe, Edgar Allen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Dickinson, Emily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Frost, Robert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Whitman, Walt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Eliot, T. S.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Donne, John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Keats, John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Shelley, Percy Bysshe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Collins, Billy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Wheatley, Phyllis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Cullen, Countee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Pound, Ezra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Neruda, Pablo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Bishop, Elizabeth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Houseman, A. E.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Auden, W.H.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Johnson, James Weldon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031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 Po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Ortiz Cofer, Judith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14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Dove, Rita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Baca, Jimmy Santiago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17120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Tagore, Rabindranath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730" marR="41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6102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228603"/>
          <a:ext cx="5943599" cy="6513980"/>
        </p:xfrm>
        <a:graphic>
          <a:graphicData uri="http://schemas.openxmlformats.org/drawingml/2006/table">
            <a:tbl>
              <a:tblPr/>
              <a:tblGrid>
                <a:gridCol w="1905000"/>
                <a:gridCol w="762000"/>
                <a:gridCol w="914400"/>
                <a:gridCol w="914400"/>
                <a:gridCol w="788861"/>
                <a:gridCol w="658938"/>
              </a:tblGrid>
              <a:tr h="228597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Frequency of Nonfiction Texts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Authors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King, Jr., Martin Luther.  Speech or Letter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Emerson, Ralph Waldo.  Essay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Jefferson, Thomas.  </a:t>
                      </a:r>
                      <a:r>
                        <a:rPr lang="en-US" sz="9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Declaration of Independence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Paine, Thomas.  </a:t>
                      </a:r>
                      <a:r>
                        <a:rPr lang="en-US" sz="9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Common Sense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Thoreau, Henry David.  Essay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Henry, Patrick.  "Speech to the Second Virginia Convention"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Lincoln, Abraham.  Address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United States.  The Bill of Rights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Washington, George.  "Farewell Address"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Angelou, Maya.  </a:t>
                      </a:r>
                      <a:r>
                        <a:rPr lang="en-US" sz="9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Know Why the Caged Bird Sings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Roosevelt, Franklin Delano.  "State of the Union Address"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15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Wright, Richard.  </a:t>
                      </a:r>
                      <a:r>
                        <a:rPr lang="en-US" sz="9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Black Boy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7436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Smith, Margaret Chase.  "Remarks to the Senate in Support of a Declaration of Conscience"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Tan, Amy.  "Mother Tongue"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Wiesel, Elie.  'Hope, Despair and Memory"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Anaya, Rudolfo.  "Take the Tortillas Out of Your Poetry"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Chesterton, G. K.  "The Fallacy of Success"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Hand, Learned.  "I Am an American Day Address"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893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Hofstadter, Richard.  "Abraham Lincoln and the Self-Made Myth"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62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762000" y="533400"/>
          <a:ext cx="7772399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533400"/>
          <a:ext cx="76962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762000" y="533400"/>
          <a:ext cx="79248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762000" y="533400"/>
          <a:ext cx="7696199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3818563025"/>
              </p:ext>
            </p:extLst>
          </p:nvPr>
        </p:nvGraphicFramePr>
        <p:xfrm>
          <a:off x="762000" y="457200"/>
          <a:ext cx="7696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122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7595616"/>
              </p:ext>
            </p:extLst>
          </p:nvPr>
        </p:nvGraphicFramePr>
        <p:xfrm>
          <a:off x="685803" y="609599"/>
          <a:ext cx="7619997" cy="5596005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tblPr>
              <a:tblGrid>
                <a:gridCol w="1088571"/>
                <a:gridCol w="1088571"/>
                <a:gridCol w="1088571"/>
                <a:gridCol w="1088571"/>
                <a:gridCol w="1088571"/>
                <a:gridCol w="1088571"/>
                <a:gridCol w="1088571"/>
              </a:tblGrid>
              <a:tr h="1519129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53. Reading </a:t>
                      </a: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Literature vs. Reading for Information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Relative Percentages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094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Reading Literature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Reading for </a:t>
                      </a: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Information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4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Range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Range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50-80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50, 70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20-50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30, 50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50-90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10-80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50, 80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20-90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20, 50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30-90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10-70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57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180503700"/>
              </p:ext>
            </p:extLst>
          </p:nvPr>
        </p:nvGraphicFramePr>
        <p:xfrm>
          <a:off x="228600" y="609600"/>
          <a:ext cx="8686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323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429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update of previous research</a:t>
            </a:r>
          </a:p>
          <a:p>
            <a:pPr lvl="1"/>
            <a:r>
              <a:rPr lang="en-US" dirty="0" smtClean="0"/>
              <a:t>2007 Statewide Survey: </a:t>
            </a:r>
            <a:r>
              <a:rPr lang="en-US" i="1" dirty="0"/>
              <a:t>English/Language Arts 8-16 </a:t>
            </a:r>
            <a:r>
              <a:rPr lang="en-US" i="1" dirty="0" smtClean="0"/>
              <a:t>Curriculum </a:t>
            </a:r>
            <a:r>
              <a:rPr lang="en-US" i="1" dirty="0"/>
              <a:t>Alignment </a:t>
            </a:r>
            <a:r>
              <a:rPr lang="en-US" i="1" dirty="0" smtClean="0"/>
              <a:t>Survey</a:t>
            </a:r>
          </a:p>
          <a:p>
            <a:pPr lvl="1"/>
            <a:r>
              <a:rPr lang="en-US" dirty="0" smtClean="0"/>
              <a:t>2012 Statewide Survey</a:t>
            </a:r>
            <a:r>
              <a:rPr lang="en-US" i="1" dirty="0" smtClean="0"/>
              <a:t>: How </a:t>
            </a:r>
            <a:r>
              <a:rPr lang="en-US" i="1" dirty="0"/>
              <a:t>Kentucky High School English Teachers Teach Reading and Grammar: Implications for 9-16 Curriculum Alignment and Professional Development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To explore content </a:t>
            </a:r>
            <a:r>
              <a:rPr lang="en-US" dirty="0"/>
              <a:t>and strategies high school English teachers use </a:t>
            </a:r>
            <a:r>
              <a:rPr lang="en-US" dirty="0" smtClean="0"/>
              <a:t>for teaching </a:t>
            </a:r>
            <a:r>
              <a:rPr lang="en-US" dirty="0"/>
              <a:t>grammar, reading literature, and reading for information. </a:t>
            </a:r>
            <a:endParaRPr lang="en-US" dirty="0" smtClean="0"/>
          </a:p>
          <a:p>
            <a:pPr lvl="1"/>
            <a:r>
              <a:rPr lang="en-US" dirty="0" smtClean="0"/>
              <a:t>To allow </a:t>
            </a:r>
            <a:r>
              <a:rPr lang="en-US" dirty="0"/>
              <a:t>teachers to compare their own curriculum maps and approaches to those of other schools across the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To allow </a:t>
            </a:r>
            <a:r>
              <a:rPr lang="en-US" dirty="0"/>
              <a:t>teacher </a:t>
            </a:r>
            <a:r>
              <a:rPr lang="en-US" dirty="0" smtClean="0"/>
              <a:t>education faculty to </a:t>
            </a:r>
            <a:r>
              <a:rPr lang="en-US" dirty="0"/>
              <a:t>review curriculum alignment </a:t>
            </a:r>
            <a:r>
              <a:rPr lang="en-US" dirty="0" smtClean="0"/>
              <a:t>issues </a:t>
            </a:r>
          </a:p>
        </p:txBody>
      </p:sp>
      <p:pic>
        <p:nvPicPr>
          <p:cNvPr id="8195" name="Picture 3" descr="C:\Users\m0026855\AppData\Local\Microsoft\Windows\Temporary Internet Files\Content.IE5\8YZTRTFY\MP90044643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600201" cy="22350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5033">
            <a:off x="-56369" y="5920611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94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600200"/>
          </a:xfrm>
        </p:spPr>
        <p:txBody>
          <a:bodyPr/>
          <a:lstStyle/>
          <a:p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Grammar and Usage: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What We Teach</a:t>
            </a:r>
            <a:br>
              <a:rPr lang="en-US" sz="4800" dirty="0" smtClean="0"/>
            </a:br>
            <a:r>
              <a:rPr lang="en-US" sz="4800" dirty="0" smtClean="0"/>
              <a:t>How We Teach It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19600"/>
            <a:ext cx="2133355" cy="121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148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4005353949"/>
              </p:ext>
            </p:extLst>
          </p:nvPr>
        </p:nvGraphicFramePr>
        <p:xfrm>
          <a:off x="762000" y="762000"/>
          <a:ext cx="7543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397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707130833"/>
              </p:ext>
            </p:extLst>
          </p:nvPr>
        </p:nvGraphicFramePr>
        <p:xfrm>
          <a:off x="762000" y="685800"/>
          <a:ext cx="7696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815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646556281"/>
              </p:ext>
            </p:extLst>
          </p:nvPr>
        </p:nvGraphicFramePr>
        <p:xfrm>
          <a:off x="381000" y="304800"/>
          <a:ext cx="8382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495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536281406"/>
              </p:ext>
            </p:extLst>
          </p:nvPr>
        </p:nvGraphicFramePr>
        <p:xfrm>
          <a:off x="457200" y="381000"/>
          <a:ext cx="8382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883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1899535393"/>
              </p:ext>
            </p:extLst>
          </p:nvPr>
        </p:nvGraphicFramePr>
        <p:xfrm>
          <a:off x="609600" y="381000"/>
          <a:ext cx="7924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77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298374428"/>
              </p:ext>
            </p:extLst>
          </p:nvPr>
        </p:nvGraphicFramePr>
        <p:xfrm>
          <a:off x="228600" y="152400"/>
          <a:ext cx="5715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xmlns="" val="405800146"/>
              </p:ext>
            </p:extLst>
          </p:nvPr>
        </p:nvGraphicFramePr>
        <p:xfrm>
          <a:off x="3505200" y="3505200"/>
          <a:ext cx="56191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610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1221341395"/>
              </p:ext>
            </p:extLst>
          </p:nvPr>
        </p:nvGraphicFramePr>
        <p:xfrm>
          <a:off x="838200" y="200188"/>
          <a:ext cx="7239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00" y="4632078"/>
            <a:ext cx="76200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6</a:t>
            </a:r>
            <a:r>
              <a:rPr lang="en-US" sz="1100" dirty="0"/>
              <a:t>	</a:t>
            </a:r>
            <a:r>
              <a:rPr lang="en-US" sz="1100" i="1" dirty="0"/>
              <a:t>Favor teaching grammar and usage over teaching other strands of language arts</a:t>
            </a:r>
            <a:endParaRPr lang="en-US" sz="1100" dirty="0"/>
          </a:p>
          <a:p>
            <a:r>
              <a:rPr lang="en-US" sz="1100" dirty="0" smtClean="0"/>
              <a:t>3 </a:t>
            </a:r>
            <a:r>
              <a:rPr lang="en-US" sz="1100" dirty="0"/>
              <a:t>	</a:t>
            </a:r>
            <a:r>
              <a:rPr lang="en-US" sz="1100" i="1" dirty="0"/>
              <a:t>Prefer to teach strands of language arts </a:t>
            </a:r>
            <a:r>
              <a:rPr lang="en-US" sz="1100" b="1" i="1" dirty="0"/>
              <a:t>other</a:t>
            </a:r>
            <a:r>
              <a:rPr lang="en-US" sz="1100" i="1" dirty="0"/>
              <a:t> than grammar and usage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 smtClean="0"/>
              <a:t>3 </a:t>
            </a:r>
            <a:r>
              <a:rPr lang="en-US" sz="1100" dirty="0"/>
              <a:t>	</a:t>
            </a:r>
            <a:r>
              <a:rPr lang="en-US" sz="1100" i="1" dirty="0"/>
              <a:t>Feel well-prepared by teacher education programs with content knowledge for teaching grammar and usage</a:t>
            </a:r>
            <a:endParaRPr lang="en-US" sz="1100" dirty="0"/>
          </a:p>
          <a:p>
            <a:r>
              <a:rPr lang="en-US" sz="1100" dirty="0" smtClean="0"/>
              <a:t>6 </a:t>
            </a:r>
            <a:r>
              <a:rPr lang="en-US" sz="1100" dirty="0"/>
              <a:t>	</a:t>
            </a:r>
            <a:r>
              <a:rPr lang="en-US" sz="1100" i="1" dirty="0"/>
              <a:t>Do not feel well-prepared by teacher education programs with content knowledge for teaching grammar and usage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 smtClean="0"/>
              <a:t>2 </a:t>
            </a:r>
            <a:r>
              <a:rPr lang="en-US" sz="1100" dirty="0"/>
              <a:t>	</a:t>
            </a:r>
            <a:r>
              <a:rPr lang="en-US" sz="1100" i="1" dirty="0"/>
              <a:t>Comfortable with preparing students for external grammar and usage assessments</a:t>
            </a:r>
            <a:endParaRPr lang="en-US" sz="1100" dirty="0"/>
          </a:p>
          <a:p>
            <a:r>
              <a:rPr lang="en-US" sz="1100" dirty="0" smtClean="0"/>
              <a:t>7 </a:t>
            </a:r>
            <a:r>
              <a:rPr lang="en-US" sz="1100" dirty="0"/>
              <a:t>	</a:t>
            </a:r>
            <a:r>
              <a:rPr lang="en-US" sz="1100" i="1" dirty="0"/>
              <a:t>Uncomfortable with preparing students for external grammar and usage assessments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 smtClean="0"/>
              <a:t>1 </a:t>
            </a:r>
            <a:r>
              <a:rPr lang="en-US" sz="1100" dirty="0"/>
              <a:t>	</a:t>
            </a:r>
            <a:r>
              <a:rPr lang="en-US" sz="1100" i="1" dirty="0"/>
              <a:t>Employ technology, media, and creative strategies in teaching grammar and usage</a:t>
            </a:r>
            <a:endParaRPr lang="en-US" sz="1100" dirty="0"/>
          </a:p>
          <a:p>
            <a:r>
              <a:rPr lang="en-US" sz="1100" dirty="0" smtClean="0"/>
              <a:t>8 </a:t>
            </a:r>
            <a:r>
              <a:rPr lang="en-US" sz="1100" dirty="0"/>
              <a:t>	</a:t>
            </a:r>
            <a:r>
              <a:rPr lang="en-US" sz="1100" i="1" dirty="0"/>
              <a:t>Tend toward traditional, less engaging strategies in teaching grammar and usage</a:t>
            </a:r>
            <a:endParaRPr lang="en-US" sz="1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09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746" y="990600"/>
            <a:ext cx="8229600" cy="3429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Teachers’ Perspectives: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Preparation and Professional Development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3171" y="4648200"/>
            <a:ext cx="293952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79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3737995984"/>
              </p:ext>
            </p:extLst>
          </p:nvPr>
        </p:nvGraphicFramePr>
        <p:xfrm>
          <a:off x="609600" y="533400"/>
          <a:ext cx="8077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328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677" y="1646657"/>
            <a:ext cx="8229600" cy="46779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Updated questions to reflect CCRS/KCAS</a:t>
            </a:r>
          </a:p>
          <a:p>
            <a:r>
              <a:rPr lang="en-US" dirty="0" smtClean="0"/>
              <a:t>Designed and posted the survey</a:t>
            </a:r>
          </a:p>
          <a:p>
            <a:pPr lvl="1"/>
            <a:r>
              <a:rPr lang="en-US" dirty="0"/>
              <a:t>Special thanks to Clarissa Purnell, MSU Office </a:t>
            </a:r>
            <a:r>
              <a:rPr lang="en-US" dirty="0" smtClean="0"/>
              <a:t>of </a:t>
            </a:r>
            <a:r>
              <a:rPr lang="en-US" dirty="0"/>
              <a:t>Institutional Research and </a:t>
            </a:r>
            <a:r>
              <a:rPr lang="en-US" dirty="0" smtClean="0"/>
              <a:t>Assessment</a:t>
            </a:r>
          </a:p>
          <a:p>
            <a:pPr lvl="1"/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snapsurvey.moreheadstate.edu/snapwebhost/surveylogin.asp?k=132576976958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lvl="1"/>
            <a:r>
              <a:rPr lang="en-US" sz="1200" dirty="0">
                <a:hlinkClick r:id="rId3"/>
              </a:rPr>
              <a:t>http://engedmsu.blogspot.com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/>
              <a:t>Sent e-mail invitations to </a:t>
            </a:r>
          </a:p>
          <a:p>
            <a:pPr lvl="1"/>
            <a:r>
              <a:rPr lang="en-US" dirty="0"/>
              <a:t>all high school principals in Kentucky to forward to English teachers</a:t>
            </a:r>
          </a:p>
          <a:p>
            <a:pPr lvl="1"/>
            <a:r>
              <a:rPr lang="en-US" dirty="0"/>
              <a:t>participants in 2011 English Teacher Connection conference at MSU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 school </a:t>
            </a:r>
            <a:r>
              <a:rPr lang="en-US" dirty="0"/>
              <a:t>English teachers in MSU’s service region in connection with the English Education </a:t>
            </a:r>
            <a:r>
              <a:rPr lang="en-US" dirty="0" smtClean="0"/>
              <a:t>Program</a:t>
            </a:r>
          </a:p>
          <a:p>
            <a:r>
              <a:rPr lang="en-US" dirty="0" smtClean="0"/>
              <a:t>Still collecting responses…</a:t>
            </a:r>
          </a:p>
          <a:p>
            <a:r>
              <a:rPr lang="en-US" dirty="0" smtClean="0"/>
              <a:t>Today’s preliminary snapshot compiles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the responses of the first fifty-one participants.</a:t>
            </a:r>
          </a:p>
          <a:p>
            <a:pPr marL="457200" lvl="1" indent="0" algn="ctr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9218" name="Picture 2" descr="C:\Users\m0026855\AppData\Local\Microsoft\Windows\Temporary Internet Files\Content.IE5\8YZTRTFY\MP90043875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6437" y="152400"/>
            <a:ext cx="1523746" cy="213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61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xmlns="" val="3174293437"/>
              </p:ext>
            </p:extLst>
          </p:nvPr>
        </p:nvGraphicFramePr>
        <p:xfrm>
          <a:off x="609600" y="304800"/>
          <a:ext cx="8153400" cy="6019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3717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 to Participate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32773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41037"/>
            <a:ext cx="8229600" cy="339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m0026855\AppData\Local\Microsoft\Windows\Temporary Internet Files\Content.IE5\BKNEFPG9\MC900104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80002">
            <a:off x="696332" y="2446201"/>
            <a:ext cx="1688751" cy="7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85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 to Participate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32773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4582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m0026855\AppData\Local\Microsoft\Windows\Temporary Internet Files\Content.IE5\BKNEFPG9\MC900104734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80002">
            <a:off x="543932" y="2550221"/>
            <a:ext cx="1688751" cy="7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6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/>
          <a:lstStyle/>
          <a:p>
            <a:r>
              <a:rPr lang="en-US" dirty="0" smtClean="0"/>
              <a:t>MSU English Ed Blog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416235" cy="4355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91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600200"/>
          </a:xfrm>
        </p:spPr>
        <p:txBody>
          <a:bodyPr/>
          <a:lstStyle/>
          <a:p>
            <a:r>
              <a:rPr lang="en-US" sz="4800" dirty="0" smtClean="0"/>
              <a:t>Reading: 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What We Teach</a:t>
            </a:r>
            <a:br>
              <a:rPr lang="en-US" sz="4800" dirty="0" smtClean="0"/>
            </a:br>
            <a:r>
              <a:rPr lang="en-US" sz="4800" dirty="0" smtClean="0"/>
              <a:t>How We Teach It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255827"/>
            <a:ext cx="213262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5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MSU Service Region Data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3" y="1205237"/>
            <a:ext cx="8434387" cy="475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687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160898"/>
          <a:ext cx="6248401" cy="6269145"/>
        </p:xfrm>
        <a:graphic>
          <a:graphicData uri="http://schemas.openxmlformats.org/drawingml/2006/table">
            <a:tbl>
              <a:tblPr/>
              <a:tblGrid>
                <a:gridCol w="1805938"/>
                <a:gridCol w="956916"/>
                <a:gridCol w="788047"/>
                <a:gridCol w="1013205"/>
                <a:gridCol w="844336"/>
                <a:gridCol w="839959"/>
              </a:tblGrid>
              <a:tr h="147335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More Frequently Taught Fiction and Epic Texts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47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Fiction/Epic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12th grade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Poe, Edgar Allen.  Story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Fitzgerald, F. Scott.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Great Gatsby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17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Lee, Harper.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 Kill a Mockingbird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6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Twain, Mark.  Novel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891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Bradbury, Ray.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Fahrenheit 451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Golding, William.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Lord of the Flies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264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Hawthorne, Nathaniel.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Scarlet Letter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5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Henry, O.  Story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80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Orwell, George.  Novel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Chaucer, Geoffrey.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Canterbury Tales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065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Homer.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Odyssey 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7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Salinger, J.D.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Catcher in the Rye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10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Bronte, Charlotte.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Jane Eyre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9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Dickens, Charles.  Novel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47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Hurston, 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Zora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Neale.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Their Eyes Were Watching God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0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Voltaire, F.A.M.  </a:t>
                      </a:r>
                      <a:r>
                        <a:rPr lang="en-US" sz="1000" b="1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Candide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177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Walker, Alice.  Novel or story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73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Achebe, Chinua.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Things Fall Apart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55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Austen, Jane.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Pride and Prejudice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6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Conrad, Joseph.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Heart of Darkness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923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Hansberry, Lorraine.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 Raisin in the Sun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9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Jewett, Sarah 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Orne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 Story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2985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Kakfa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Franz.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Metamorphosis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Olsen, Tillie.  Story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22" marR="3402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097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198468"/>
          <a:ext cx="6858000" cy="6659532"/>
        </p:xfrm>
        <a:graphic>
          <a:graphicData uri="http://schemas.openxmlformats.org/drawingml/2006/table">
            <a:tbl>
              <a:tblPr/>
              <a:tblGrid>
                <a:gridCol w="1852105"/>
                <a:gridCol w="1078280"/>
                <a:gridCol w="887994"/>
                <a:gridCol w="1141708"/>
                <a:gridCol w="951423"/>
                <a:gridCol w="946490"/>
              </a:tblGrid>
              <a:tr h="213328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Less Frequently Taught Fiction and Epic Texts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Tan, Amy.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Joy Luck Club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Turgenev, Ivan.  </a:t>
                      </a:r>
                      <a:r>
                        <a:rPr lang="en-US" sz="1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Fathers and Sons</a:t>
                      </a: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Cisneros, Sandra.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House on Mango Street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8869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Ellison, Ralph.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Invisible Man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Homer.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Iliad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44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Melville, Herman.  Novel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9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Milton, John.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Paradise Lost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Steinbeck, John.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Grapes of Wrath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Zusak, Marcus.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Book Thief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Bellow, Saul.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Adventures of Augie March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Buck, Pearl S.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Good Earth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 Cervantes, Miguel.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Don Quixote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Faulkner, William.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 I Lay Dying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Hemingway, Ernest.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 Farewell to Arms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Shaara, Michael.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Killer Angels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Wharton, Edith.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Ethan Frome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Chekhov, Anton.  Play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56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Dostoevsky, Fyodor.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Crime and Punishment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Morrison, Toni.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The Bluest Eye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66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Ovid.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Metamorphoses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4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Vergil.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Aeneid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Alvarez, Julia.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 the Time of Butterflies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Garcia, Cristina.  </a:t>
                      </a: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Dreaming in Cuban</a:t>
                      </a:r>
                      <a:endParaRPr lang="en-US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65" marR="34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966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921</TotalTime>
  <Words>2148</Words>
  <Application>Microsoft Office PowerPoint</Application>
  <PresentationFormat>On-screen Show (4:3)</PresentationFormat>
  <Paragraphs>785</Paragraphs>
  <Slides>31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Executive</vt:lpstr>
      <vt:lpstr>   </vt:lpstr>
      <vt:lpstr>Background</vt:lpstr>
      <vt:lpstr>Methodology</vt:lpstr>
      <vt:lpstr>Invitation to Participate</vt:lpstr>
      <vt:lpstr>MSU English Ed Blog</vt:lpstr>
      <vt:lpstr>Reading:   What We Teach How We Teach It</vt:lpstr>
      <vt:lpstr>MSU Service Region Data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  Grammar and Usage:  What We Teach How We Teach It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 Teachers’ Perspectives:  Preparation and Professional Development</vt:lpstr>
      <vt:lpstr>Slide 29</vt:lpstr>
      <vt:lpstr>Slide 30</vt:lpstr>
      <vt:lpstr>Invitation to Participate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Kathryn Crusie Mincey</dc:creator>
  <cp:lastModifiedBy>Owner</cp:lastModifiedBy>
  <cp:revision>64</cp:revision>
  <dcterms:created xsi:type="dcterms:W3CDTF">2012-02-10T13:43:49Z</dcterms:created>
  <dcterms:modified xsi:type="dcterms:W3CDTF">2012-02-17T01:55:12Z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-1406081323</vt:i4>
  </property>
  <property fmtid="{D5CDD505-2E9C-101B-9397-08002B2CF9AE}" pid="3" name="_NewReviewCycle">
    <vt:lpwstr/>
  </property>
  <property fmtid="{D5CDD505-2E9C-101B-9397-08002B2CF9AE}" pid="4" name="_EmailSubject">
    <vt:lpwstr>Presentation Files for KCTE Wiki</vt:lpwstr>
  </property>
  <property fmtid="{D5CDD505-2E9C-101B-9397-08002B2CF9AE}" pid="5" name="_AuthorEmail">
    <vt:lpwstr>k.mincey@moreheadstate.edu</vt:lpwstr>
  </property>
  <property fmtid="{D5CDD505-2E9C-101B-9397-08002B2CF9AE}" pid="6" name="_AuthorEmailDisplayName">
    <vt:lpwstr>Kathryn Crusie Mincey</vt:lpwstr>
  </property>
  <property fmtid="{D5CDD505-2E9C-101B-9397-08002B2CF9AE}" pid="7" name="_PreviousAdHocReviewCycleID">
    <vt:i4>415885442</vt:i4>
  </property>
</Properties>
</file>